
<file path=[Content_Types].xml><?xml version="1.0" encoding="utf-8"?>
<Types xmlns="http://schemas.openxmlformats.org/package/2006/content-types">
  <Default Extension="docx" ContentType="application/vnd.openxmlformats-officedocument.wordprocessingml.document"/>
  <Default Extension="emf" ContentType="image/x-emf"/>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35"/>
  </p:notesMasterIdLst>
  <p:sldIdLst>
    <p:sldId id="256" r:id="rId2"/>
    <p:sldId id="259" r:id="rId3"/>
    <p:sldId id="260" r:id="rId4"/>
    <p:sldId id="261" r:id="rId5"/>
    <p:sldId id="262" r:id="rId6"/>
    <p:sldId id="290"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9" r:id="rId26"/>
    <p:sldId id="291" r:id="rId27"/>
    <p:sldId id="281" r:id="rId28"/>
    <p:sldId id="282" r:id="rId29"/>
    <p:sldId id="292" r:id="rId30"/>
    <p:sldId id="283" r:id="rId31"/>
    <p:sldId id="284" r:id="rId32"/>
    <p:sldId id="285" r:id="rId33"/>
    <p:sldId id="286" r:id="rId3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88"/>
    <p:restoredTop sz="84487" autoAdjust="0"/>
  </p:normalViewPr>
  <p:slideViewPr>
    <p:cSldViewPr snapToGrid="0">
      <p:cViewPr varScale="1">
        <p:scale>
          <a:sx n="127" d="100"/>
          <a:sy n="127" d="100"/>
        </p:scale>
        <p:origin x="116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Some questions have 2 or 3 marks e.g. the arithmetic test may only have 36</a:t>
            </a:r>
            <a:r>
              <a:rPr lang="en-GB" baseline="0" dirty="0"/>
              <a:t> questions. Additional time is an extra 25% (an extra 15 mins on the reading paper) </a:t>
            </a:r>
            <a:r>
              <a:rPr lang="en-GB" sz="1100" b="0" i="0" u="none" strike="noStrike" cap="none" dirty="0">
                <a:solidFill>
                  <a:srgbClr val="000000"/>
                </a:solidFill>
                <a:effectLst/>
                <a:latin typeface="Arial"/>
                <a:ea typeface="Arial"/>
                <a:cs typeface="Arial"/>
                <a:sym typeface="Arial"/>
              </a:rPr>
              <a:t>Canthepupilrespondappropriatelytoasimplerequestorinstructiongivenin English, without being prompted or aided by an interpreter or translator? </a:t>
            </a:r>
          </a:p>
          <a:p>
            <a:r>
              <a:rPr lang="en-GB" sz="1100" b="0" i="0" u="none" strike="noStrike" cap="none" dirty="0">
                <a:solidFill>
                  <a:srgbClr val="000000"/>
                </a:solidFill>
                <a:effectLst/>
                <a:latin typeface="Arial"/>
                <a:ea typeface="Arial"/>
                <a:cs typeface="Arial"/>
                <a:sym typeface="Arial"/>
              </a:rPr>
              <a:t>Doesthepupilhaveahearingimpairmentthatpreventsthemfrombeingableto respond appropriately to a simple question or instruction given in English, without being prompted or aided by a communicator or sign language interpreter or having to lip read? </a:t>
            </a:r>
          </a:p>
          <a:p>
            <a:r>
              <a:rPr lang="en-GB" sz="1100" b="0" i="0" u="none" strike="noStrike" cap="none" dirty="0">
                <a:solidFill>
                  <a:srgbClr val="000000"/>
                </a:solidFill>
                <a:effectLst/>
                <a:latin typeface="Arial"/>
                <a:ea typeface="Arial"/>
                <a:cs typeface="Arial"/>
                <a:sym typeface="Arial"/>
              </a:rPr>
              <a:t>Doesthepupilneedbrailleorenlargedprintinordertoreadandunderstandtext? </a:t>
            </a:r>
          </a:p>
          <a:p>
            <a:r>
              <a:rPr lang="en-GB" sz="1100" b="0" i="0" u="none" strike="noStrike" cap="none" dirty="0" err="1">
                <a:solidFill>
                  <a:srgbClr val="000000"/>
                </a:solidFill>
                <a:effectLst/>
                <a:latin typeface="Arial"/>
                <a:ea typeface="Arial"/>
                <a:cs typeface="Arial"/>
                <a:sym typeface="Arial"/>
              </a:rPr>
              <a:t>Canthepupilfocusonatask,whichrequiresthemtoworkindependentlyand</a:t>
            </a:r>
            <a:r>
              <a:rPr lang="en-GB" sz="1100" b="0" i="0" u="none" strike="noStrike" cap="none" dirty="0">
                <a:solidFill>
                  <a:srgbClr val="000000"/>
                </a:solidFill>
                <a:effectLst/>
                <a:latin typeface="Arial"/>
                <a:ea typeface="Arial"/>
                <a:cs typeface="Arial"/>
                <a:sym typeface="Arial"/>
              </a:rPr>
              <a:t> without interruption, for at least 15 minutes without being prompted to stay on task? </a:t>
            </a:r>
          </a:p>
          <a:p>
            <a:r>
              <a:rPr lang="en-GB" sz="1100" b="0" i="0" u="none" strike="noStrike" cap="none" dirty="0">
                <a:solidFill>
                  <a:srgbClr val="000000"/>
                </a:solidFill>
                <a:effectLst/>
                <a:latin typeface="Arial"/>
                <a:ea typeface="Arial"/>
                <a:cs typeface="Arial"/>
                <a:sym typeface="Arial"/>
              </a:rPr>
              <a:t>Isthepupilpreventedfrombeingabletowriteindependentlyataspeedofmore than 10 words per minute by a physical, motor skill or learning disability? </a:t>
            </a:r>
          </a:p>
          <a:p>
            <a:r>
              <a:rPr lang="en-GB" sz="1100" b="0" i="0" u="none" strike="noStrike" cap="none" dirty="0">
                <a:solidFill>
                  <a:srgbClr val="000000"/>
                </a:solidFill>
                <a:effectLst/>
                <a:latin typeface="Arial"/>
                <a:ea typeface="Arial"/>
                <a:cs typeface="Arial"/>
                <a:sym typeface="Arial"/>
              </a:rPr>
              <a:t>Canthepupilreadage-appropriatetextsaloudandfluently,ataspeedof90 words per minute, without making errors, or with very few errors (this means less than 5 errors per 20 words)? </a:t>
            </a:r>
          </a:p>
          <a:p>
            <a:r>
              <a:rPr lang="en-GB" sz="1100" b="0" i="0" u="none" strike="noStrike" cap="none" dirty="0">
                <a:solidFill>
                  <a:srgbClr val="000000"/>
                </a:solidFill>
                <a:effectLst/>
                <a:latin typeface="Arial"/>
                <a:ea typeface="Arial"/>
                <a:cs typeface="Arial"/>
                <a:sym typeface="Arial"/>
              </a:rPr>
              <a:t>Doesthepupilhavedifficultyprocessinginformation,whichpreventsthemfrom being able to answer questions on practice key stage 2 tests, even when they are allowed to refer back to the questions? </a:t>
            </a:r>
          </a:p>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(https://assets.publishing.service.gov.uk/government/uploads/system/uploads/attachment_data/file/1024558/2022_key_stage_2_access_arrangements_guidance.pdf) give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Remind parents that there is a government</a:t>
            </a:r>
            <a:r>
              <a:rPr lang="en-US" baseline="0" dirty="0"/>
              <a:t> </a:t>
            </a:r>
            <a:r>
              <a:rPr lang="en-US" baseline="0" dirty="0" err="1"/>
              <a:t>NFeR</a:t>
            </a:r>
            <a:r>
              <a:rPr lang="en-US" baseline="0" dirty="0"/>
              <a:t> pretest on 3</a:t>
            </a:r>
            <a:r>
              <a:rPr lang="en-US" baseline="30000" dirty="0"/>
              <a:t>rd</a:t>
            </a:r>
            <a:r>
              <a:rPr lang="en-US" baseline="0" dirty="0"/>
              <a:t> May 2022</a:t>
            </a:r>
            <a:endParaRPr lang="en-US" dirty="0"/>
          </a:p>
        </p:txBody>
      </p:sp>
    </p:spTree>
    <p:extLst>
      <p:ext uri="{BB962C8B-B14F-4D97-AF65-F5344CB8AC3E}">
        <p14:creationId xmlns:p14="http://schemas.microsoft.com/office/powerpoint/2010/main" val="13291486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50.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6.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2026 Presentation for Parents, Carers &amp; Guardians</a:t>
            </a:r>
            <a:endParaRPr sz="3800" dirty="0">
              <a:solidFill>
                <a:schemeClr val="bg1"/>
              </a:solidFill>
              <a:latin typeface="+mj-lt"/>
              <a:ea typeface="Nunito Sans Light"/>
              <a:cs typeface="Nunito Sans Light"/>
              <a:sym typeface="Nunito Sans Light"/>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6150" y="765100"/>
            <a:ext cx="2171700" cy="2032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629628"/>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11</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14</a:t>
            </a:r>
            <a:r>
              <a:rPr lang="en-GB" baseline="30000" dirty="0">
                <a:solidFill>
                  <a:srgbClr val="283593"/>
                </a:solidFill>
              </a:rPr>
              <a:t>th</a:t>
            </a:r>
            <a:r>
              <a:rPr lang="en-GB" dirty="0">
                <a:solidFill>
                  <a:srgbClr val="283593"/>
                </a:solidFill>
              </a:rPr>
              <a:t> May.</a:t>
            </a:r>
          </a:p>
          <a:p>
            <a:r>
              <a:rPr lang="en-GB" dirty="0"/>
              <a:t>The SATs papers consist of:</a:t>
            </a:r>
          </a:p>
          <a:p>
            <a:r>
              <a:rPr lang="en-GB" dirty="0"/>
              <a:t>Monday 11</a:t>
            </a:r>
            <a:r>
              <a:rPr lang="en-GB" baseline="30000" dirty="0"/>
              <a:t>th</a:t>
            </a:r>
            <a:r>
              <a:rPr lang="en-GB" dirty="0"/>
              <a:t> May – Grammar and Punctuation test and Spelling test</a:t>
            </a:r>
          </a:p>
          <a:p>
            <a:r>
              <a:rPr lang="en-GB" dirty="0"/>
              <a:t>Tuesday 12</a:t>
            </a:r>
            <a:r>
              <a:rPr lang="en-GB" baseline="30000" dirty="0"/>
              <a:t>th</a:t>
            </a:r>
            <a:r>
              <a:rPr lang="en-GB" dirty="0"/>
              <a:t> May – English Reading test</a:t>
            </a:r>
          </a:p>
          <a:p>
            <a:r>
              <a:rPr lang="en-GB" dirty="0"/>
              <a:t>Wednesday 13</a:t>
            </a:r>
            <a:r>
              <a:rPr lang="en-GB" baseline="30000" dirty="0"/>
              <a:t>th</a:t>
            </a:r>
            <a:r>
              <a:rPr lang="en-GB" dirty="0"/>
              <a:t> May – Maths Paper 1 – </a:t>
            </a:r>
            <a:r>
              <a:rPr lang="en-GB" dirty="0" err="1"/>
              <a:t>Arithemetic</a:t>
            </a:r>
            <a:endParaRPr lang="en-GB" dirty="0"/>
          </a:p>
          <a:p>
            <a:r>
              <a:rPr lang="en-GB" dirty="0"/>
              <a:t>                                     Maths Paper 2 – Reasoning </a:t>
            </a:r>
          </a:p>
          <a:p>
            <a:r>
              <a:rPr lang="en-GB" dirty="0"/>
              <a:t>Thursday 14</a:t>
            </a:r>
            <a:r>
              <a:rPr lang="en-GB" baseline="30000" dirty="0"/>
              <a:t>th</a:t>
            </a:r>
            <a:r>
              <a:rPr lang="en-GB" dirty="0"/>
              <a:t> May – Maths Paper 3 – Reasoning</a:t>
            </a:r>
          </a:p>
          <a:p>
            <a:endParaRPr lang="en-GB" dirty="0"/>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but Teacher</a:t>
            </a:r>
            <a:r>
              <a:rPr kumimoji="0" lang="en-GB" sz="1600" b="0" i="0" u="none" strike="noStrike" kern="0" cap="none" spc="0" normalizeH="0" noProof="0" dirty="0">
                <a:ln>
                  <a:noFill/>
                </a:ln>
                <a:solidFill>
                  <a:srgbClr val="000000"/>
                </a:solidFill>
                <a:effectLst/>
                <a:uLnTx/>
                <a:uFillTx/>
                <a:latin typeface="Arial"/>
                <a:sym typeface="Nunito"/>
              </a:rPr>
              <a:t> Assessed pieces are moderated</a:t>
            </a:r>
            <a:r>
              <a:rPr kumimoji="0" lang="en-GB" sz="1600" b="0" i="0" u="none" strike="noStrike" kern="0" cap="none" spc="0" normalizeH="0" baseline="0" noProof="0" dirty="0">
                <a:ln>
                  <a:noFill/>
                </a:ln>
                <a:solidFill>
                  <a:srgbClr val="000000"/>
                </a:solidFill>
                <a:effectLst/>
                <a:uLnTx/>
                <a:uFillTx/>
                <a:latin typeface="Arial"/>
                <a:sym typeface="Nunito"/>
              </a:rPr>
              <a: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500"/>
                                        <p:tgtEl>
                                          <p:spTgt spid="3">
                                            <p:txEl>
                                              <p:pRg st="9" end="9"/>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3">
                                            <p:txEl>
                                              <p:pRg st="10" end="10"/>
                                            </p:txEl>
                                          </p:spTgt>
                                        </p:tgtEl>
                                        <p:attrNameLst>
                                          <p:attrName>style.visibility</p:attrName>
                                        </p:attrNameLst>
                                      </p:cBhvr>
                                      <p:to>
                                        <p:strVal val="visible"/>
                                      </p:to>
                                    </p:set>
                                    <p:animEffect transition="in" filter="fade">
                                      <p:cBhvr>
                                        <p:cTn id="5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 </a:t>
            </a:r>
            <a:r>
              <a:rPr lang="mr-IN" dirty="0">
                <a:solidFill>
                  <a:srgbClr val="283593"/>
                </a:solidFill>
                <a:latin typeface="+mn-lt"/>
              </a:rPr>
              <a:t>–</a:t>
            </a:r>
            <a:r>
              <a:rPr lang="en-GB" dirty="0">
                <a:solidFill>
                  <a:srgbClr val="283593"/>
                </a:solidFill>
                <a:latin typeface="+mn-lt"/>
              </a:rPr>
              <a:t> 50 marks</a:t>
            </a:r>
          </a:p>
          <a:p>
            <a:pPr lvl="1">
              <a:lnSpc>
                <a:spcPct val="100000"/>
              </a:lnSpc>
              <a:spcBef>
                <a:spcPts val="0"/>
              </a:spcBef>
            </a:pPr>
            <a:r>
              <a:rPr lang="en-GB" dirty="0">
                <a:solidFill>
                  <a:srgbClr val="283593"/>
                </a:solidFill>
                <a:latin typeface="+mn-lt"/>
              </a:rPr>
              <a:t>Spelling, punctuation and grammar (paper 2: Spelling) – 15 minutes </a:t>
            </a:r>
            <a:r>
              <a:rPr lang="mr-IN" dirty="0">
                <a:solidFill>
                  <a:srgbClr val="283593"/>
                </a:solidFill>
                <a:latin typeface="+mn-lt"/>
              </a:rPr>
              <a:t>–</a:t>
            </a:r>
            <a:r>
              <a:rPr lang="en-GB" dirty="0">
                <a:solidFill>
                  <a:srgbClr val="283593"/>
                </a:solidFill>
                <a:latin typeface="+mn-lt"/>
              </a:rPr>
              <a:t> 20 marks</a:t>
            </a:r>
          </a:p>
          <a:p>
            <a:pPr lvl="1">
              <a:lnSpc>
                <a:spcPct val="100000"/>
              </a:lnSpc>
              <a:spcBef>
                <a:spcPts val="0"/>
              </a:spcBef>
            </a:pPr>
            <a:r>
              <a:rPr lang="en-GB" dirty="0">
                <a:solidFill>
                  <a:srgbClr val="283593"/>
                </a:solidFill>
                <a:latin typeface="+mn-lt"/>
              </a:rPr>
              <a:t>Reading – 60 minutes </a:t>
            </a:r>
            <a:r>
              <a:rPr lang="mr-IN" dirty="0">
                <a:solidFill>
                  <a:srgbClr val="283593"/>
                </a:solidFill>
                <a:latin typeface="+mn-lt"/>
              </a:rPr>
              <a:t>–</a:t>
            </a:r>
            <a:r>
              <a:rPr lang="en-GB" dirty="0">
                <a:solidFill>
                  <a:srgbClr val="283593"/>
                </a:solidFill>
                <a:latin typeface="+mn-lt"/>
              </a:rPr>
              <a:t> 50 marks (3xtexts)</a:t>
            </a:r>
          </a:p>
          <a:p>
            <a:pPr lvl="1">
              <a:lnSpc>
                <a:spcPct val="100000"/>
              </a:lnSpc>
              <a:spcBef>
                <a:spcPts val="0"/>
              </a:spcBef>
            </a:pPr>
            <a:r>
              <a:rPr lang="en-GB" dirty="0">
                <a:solidFill>
                  <a:srgbClr val="283593"/>
                </a:solidFill>
                <a:latin typeface="+mn-lt"/>
              </a:rPr>
              <a:t>Maths (paper 1: Arithmetic) – 30 minutes </a:t>
            </a:r>
            <a:r>
              <a:rPr lang="mr-IN" dirty="0">
                <a:solidFill>
                  <a:srgbClr val="283593"/>
                </a:solidFill>
                <a:latin typeface="+mn-lt"/>
              </a:rPr>
              <a:t>–</a:t>
            </a:r>
            <a:r>
              <a:rPr lang="en-GB" dirty="0">
                <a:solidFill>
                  <a:srgbClr val="283593"/>
                </a:solidFill>
                <a:latin typeface="+mn-lt"/>
              </a:rPr>
              <a:t> 40 marks</a:t>
            </a:r>
          </a:p>
          <a:p>
            <a:pPr lvl="1">
              <a:lnSpc>
                <a:spcPct val="100000"/>
              </a:lnSpc>
              <a:spcBef>
                <a:spcPts val="0"/>
              </a:spcBef>
            </a:pPr>
            <a:r>
              <a:rPr lang="en-GB" dirty="0">
                <a:solidFill>
                  <a:srgbClr val="283593"/>
                </a:solidFill>
                <a:latin typeface="+mn-lt"/>
              </a:rPr>
              <a:t>Maths (paper 2: Reasoning) – 40 minutes </a:t>
            </a:r>
            <a:r>
              <a:rPr lang="mr-IN" dirty="0">
                <a:solidFill>
                  <a:srgbClr val="283593"/>
                </a:solidFill>
                <a:latin typeface="+mn-lt"/>
              </a:rPr>
              <a:t>–</a:t>
            </a:r>
            <a:r>
              <a:rPr lang="en-GB" dirty="0">
                <a:solidFill>
                  <a:srgbClr val="283593"/>
                </a:solidFill>
                <a:latin typeface="+mn-lt"/>
              </a:rPr>
              <a:t> 35 marks</a:t>
            </a:r>
          </a:p>
          <a:p>
            <a:pPr lvl="1">
              <a:lnSpc>
                <a:spcPct val="100000"/>
              </a:lnSpc>
              <a:spcBef>
                <a:spcPts val="0"/>
              </a:spcBef>
            </a:pPr>
            <a:r>
              <a:rPr lang="en-GB" dirty="0">
                <a:solidFill>
                  <a:srgbClr val="283593"/>
                </a:solidFill>
                <a:latin typeface="+mn-lt"/>
              </a:rPr>
              <a:t>Maths (paper 3: Reasoning) – 40 minutes </a:t>
            </a:r>
            <a:r>
              <a:rPr lang="mr-IN" dirty="0">
                <a:solidFill>
                  <a:srgbClr val="283593"/>
                </a:solidFill>
                <a:latin typeface="+mn-lt"/>
              </a:rPr>
              <a:t>–</a:t>
            </a:r>
            <a:r>
              <a:rPr lang="en-GB" dirty="0">
                <a:solidFill>
                  <a:srgbClr val="283593"/>
                </a:solidFill>
                <a:latin typeface="+mn-lt"/>
              </a:rPr>
              <a:t> 35 marks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a:t>
            </a:r>
          </a:p>
          <a:p>
            <a:pPr marL="114300" indent="0">
              <a:buNone/>
            </a:pPr>
            <a:r>
              <a:rPr lang="en-GB" dirty="0">
                <a:solidFill>
                  <a:srgbClr val="283593"/>
                </a:solidFill>
              </a:rPr>
              <a:t>A scaled score of 110 deems the child to be working at the Greater Depth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9" end="9"/>
                                            </p:txEl>
                                          </p:spTgt>
                                        </p:tgtEl>
                                        <p:attrNameLst>
                                          <p:attrName>style.visibility</p:attrName>
                                        </p:attrNameLst>
                                      </p:cBhvr>
                                      <p:to>
                                        <p:strVal val="visible"/>
                                      </p:to>
                                    </p:set>
                                    <p:animEffect transition="in" filter="fade">
                                      <p:cBhvr>
                                        <p:cTn id="1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4713" y="889303"/>
            <a:ext cx="1791325" cy="2843248"/>
          </a:xfrm>
        </p:spPr>
        <p:txBody>
          <a:bodyPr/>
          <a:lstStyle/>
          <a:p>
            <a:r>
              <a:rPr lang="en-GB" dirty="0"/>
              <a:t>Example of raw to scaled score conversion table</a:t>
            </a:r>
            <a:r>
              <a:rPr lang="en-US" dirty="0"/>
              <a:t>)</a:t>
            </a:r>
          </a:p>
        </p:txBody>
      </p:sp>
      <p:sp>
        <p:nvSpPr>
          <p:cNvPr id="3" name="Text Placeholder 2"/>
          <p:cNvSpPr>
            <a:spLocks noGrp="1"/>
          </p:cNvSpPr>
          <p:nvPr>
            <p:ph type="body" idx="1"/>
          </p:nvPr>
        </p:nvSpPr>
        <p:spPr>
          <a:xfrm flipH="1">
            <a:off x="8832299" y="3540369"/>
            <a:ext cx="1015085" cy="1028506"/>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2"/>
          </p:nvPr>
        </p:nvSpPr>
        <p:spPr/>
        <p:txBody>
          <a:bodyPr/>
          <a:lstStyle/>
          <a:p>
            <a:fld id="{00000000-1234-1234-1234-123412341234}" type="slidenum">
              <a:rPr lang="en" smtClean="0"/>
              <a:pPr/>
              <a:t>6</a:t>
            </a:fld>
            <a:endParaRPr lang="en"/>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2961" y="142260"/>
            <a:ext cx="5778500" cy="4914557"/>
          </a:xfrm>
          <a:prstGeom prst="rect">
            <a:avLst/>
          </a:prstGeom>
        </p:spPr>
      </p:pic>
    </p:spTree>
    <p:extLst>
      <p:ext uri="{BB962C8B-B14F-4D97-AF65-F5344CB8AC3E}">
        <p14:creationId xmlns:p14="http://schemas.microsoft.com/office/powerpoint/2010/main" val="13849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Spelling, Punctuation and Grammar: Monday 11</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12</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2024 Reading SATs paper,</a:t>
            </a:r>
          </a:p>
          <a:p>
            <a:r>
              <a:rPr lang="en-GB" dirty="0">
                <a:solidFill>
                  <a:srgbClr val="283593"/>
                </a:solidFill>
              </a:rPr>
              <a:t>12% of marks could be gained from answering questions involving giving and explaining the meaning of words in context;</a:t>
            </a:r>
          </a:p>
          <a:p>
            <a:r>
              <a:rPr lang="en-GB" dirty="0">
                <a:solidFill>
                  <a:srgbClr val="283593"/>
                </a:solidFill>
              </a:rPr>
              <a:t>42%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36%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24366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13</a:t>
            </a:r>
            <a:r>
              <a:rPr lang="en-GB" baseline="30000" dirty="0"/>
              <a:t>th</a:t>
            </a:r>
            <a:r>
              <a:rPr lang="en-GB" dirty="0"/>
              <a:t> May and Thursday 14</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14</a:t>
            </a:r>
            <a:r>
              <a:rPr lang="en-GB" baseline="30000" dirty="0"/>
              <a:t>th</a:t>
            </a:r>
            <a:r>
              <a:rPr lang="en-GB" dirty="0"/>
              <a:t> May</a:t>
            </a:r>
          </a:p>
          <a:p>
            <a:endParaRPr lang="en-GB" dirty="0"/>
          </a:p>
          <a:p>
            <a:r>
              <a:rPr lang="en-GB" dirty="0"/>
              <a:t>Paper 2: Reasoning (40 minutes) – Wednesday 14</a:t>
            </a:r>
            <a:r>
              <a:rPr lang="en-GB" baseline="30000" dirty="0"/>
              <a:t>th</a:t>
            </a:r>
            <a:r>
              <a:rPr lang="en-GB" dirty="0"/>
              <a:t> May</a:t>
            </a:r>
          </a:p>
          <a:p>
            <a:endParaRPr lang="en-GB" dirty="0"/>
          </a:p>
          <a:p>
            <a:r>
              <a:rPr lang="en-GB" dirty="0"/>
              <a:t>Paper 3: Reasoning (40 minutes) – Thursday 15</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spTree>
    <p:extLst>
      <p:ext uri="{BB962C8B-B14F-4D97-AF65-F5344CB8AC3E}">
        <p14:creationId xmlns:p14="http://schemas.microsoft.com/office/powerpoint/2010/main" val="29758524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BODMAS),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Teacher Assessment Framework – Writing (there is no Writing test)</a:t>
            </a:r>
          </a:p>
        </p:txBody>
      </p:sp>
      <p:sp>
        <p:nvSpPr>
          <p:cNvPr id="3" name="Text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fld id="{00000000-1234-1234-1234-123412341234}" type="slidenum">
              <a:rPr lang="en" smtClean="0"/>
              <a:pPr/>
              <a:t>25</a:t>
            </a:fld>
            <a:endParaRPr lang="en"/>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7696" y="582403"/>
            <a:ext cx="6480908" cy="4416194"/>
          </a:xfrm>
          <a:prstGeom prst="rect">
            <a:avLst/>
          </a:prstGeom>
        </p:spPr>
      </p:pic>
    </p:spTree>
    <p:extLst>
      <p:ext uri="{BB962C8B-B14F-4D97-AF65-F5344CB8AC3E}">
        <p14:creationId xmlns:p14="http://schemas.microsoft.com/office/powerpoint/2010/main" val="16370849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EB4A-D72B-4CEE-A780-07BBA3DC144B}"/>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9B40B1F9-0415-4303-AFEC-562A3936944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0ED49CC-6961-48CF-845A-CBE20C840698}"/>
              </a:ext>
            </a:extLst>
          </p:cNvPr>
          <p:cNvSpPr>
            <a:spLocks noGrp="1"/>
          </p:cNvSpPr>
          <p:nvPr>
            <p:ph type="sldNum" idx="12"/>
          </p:nvPr>
        </p:nvSpPr>
        <p:spPr/>
        <p:txBody>
          <a:bodyPr/>
          <a:lstStyle/>
          <a:p>
            <a:fld id="{00000000-1234-1234-1234-123412341234}" type="slidenum">
              <a:rPr lang="en" smtClean="0"/>
              <a:pPr/>
              <a:t>26</a:t>
            </a:fld>
            <a:endParaRPr lang="en"/>
          </a:p>
        </p:txBody>
      </p:sp>
      <p:pic>
        <p:nvPicPr>
          <p:cNvPr id="6" name="Picture 5">
            <a:extLst>
              <a:ext uri="{FF2B5EF4-FFF2-40B4-BE49-F238E27FC236}">
                <a16:creationId xmlns:a16="http://schemas.microsoft.com/office/drawing/2014/main" id="{436CE121-2492-434B-8B52-15C76B85C22A}"/>
              </a:ext>
            </a:extLst>
          </p:cNvPr>
          <p:cNvPicPr>
            <a:picLocks noChangeAspect="1"/>
          </p:cNvPicPr>
          <p:nvPr/>
        </p:nvPicPr>
        <p:blipFill>
          <a:blip r:embed="rId2"/>
          <a:stretch>
            <a:fillRect/>
          </a:stretch>
        </p:blipFill>
        <p:spPr>
          <a:xfrm>
            <a:off x="529246" y="207250"/>
            <a:ext cx="8217562" cy="4269910"/>
          </a:xfrm>
          <a:prstGeom prst="rect">
            <a:avLst/>
          </a:prstGeom>
        </p:spPr>
      </p:pic>
    </p:spTree>
    <p:extLst>
      <p:ext uri="{BB962C8B-B14F-4D97-AF65-F5344CB8AC3E}">
        <p14:creationId xmlns:p14="http://schemas.microsoft.com/office/powerpoint/2010/main" val="19993387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Talk to your us if you have any concerns rather than worry your child.</a:t>
            </a:r>
          </a:p>
          <a:p>
            <a:r>
              <a:rPr lang="en-GB" dirty="0"/>
              <a:t>Encourage your child to talk to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US" dirty="0"/>
              <a:t>If you’re looking to support your child further, there are lots of good websites with free Year 6 revision resources. Comma Castle for </a:t>
            </a:r>
            <a:r>
              <a:rPr lang="en-US" dirty="0" err="1"/>
              <a:t>SPaG</a:t>
            </a:r>
            <a:r>
              <a:rPr lang="en-US" dirty="0"/>
              <a:t> and </a:t>
            </a:r>
            <a:r>
              <a:rPr lang="en-US" dirty="0" err="1"/>
              <a:t>Maths</a:t>
            </a:r>
            <a:r>
              <a:rPr lang="en-US" dirty="0"/>
              <a:t> is Fun have great educational games that make revision feel less like homework.</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E7AD4-FC19-F8CD-D322-AAB09FE7517C}"/>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FB606388-992A-8CE2-63C9-CD811AB16CE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D927EE8-592A-1303-8759-409061889B91}"/>
              </a:ext>
            </a:extLst>
          </p:cNvPr>
          <p:cNvSpPr>
            <a:spLocks noGrp="1"/>
          </p:cNvSpPr>
          <p:nvPr>
            <p:ph type="sldNum" idx="12"/>
          </p:nvPr>
        </p:nvSpPr>
        <p:spPr/>
        <p:txBody>
          <a:bodyPr/>
          <a:lstStyle/>
          <a:p>
            <a:fld id="{00000000-1234-1234-1234-123412341234}" type="slidenum">
              <a:rPr lang="en" smtClean="0"/>
              <a:pPr/>
              <a:t>29</a:t>
            </a:fld>
            <a:endParaRPr lang="en"/>
          </a:p>
        </p:txBody>
      </p:sp>
      <p:graphicFrame>
        <p:nvGraphicFramePr>
          <p:cNvPr id="5" name="Object 4">
            <a:extLst>
              <a:ext uri="{FF2B5EF4-FFF2-40B4-BE49-F238E27FC236}">
                <a16:creationId xmlns:a16="http://schemas.microsoft.com/office/drawing/2014/main" id="{4DFEE245-8FBF-49A3-EA2C-DC5205244E6A}"/>
              </a:ext>
            </a:extLst>
          </p:cNvPr>
          <p:cNvGraphicFramePr>
            <a:graphicFrameLocks noChangeAspect="1"/>
          </p:cNvGraphicFramePr>
          <p:nvPr>
            <p:extLst>
              <p:ext uri="{D42A27DB-BD31-4B8C-83A1-F6EECF244321}">
                <p14:modId xmlns:p14="http://schemas.microsoft.com/office/powerpoint/2010/main" val="2677142047"/>
              </p:ext>
            </p:extLst>
          </p:nvPr>
        </p:nvGraphicFramePr>
        <p:xfrm>
          <a:off x="813655" y="125946"/>
          <a:ext cx="7516689" cy="4930871"/>
        </p:xfrm>
        <a:graphic>
          <a:graphicData uri="http://schemas.openxmlformats.org/presentationml/2006/ole">
            <mc:AlternateContent xmlns:mc="http://schemas.openxmlformats.org/markup-compatibility/2006">
              <mc:Choice xmlns:v="urn:schemas-microsoft-com:vml" Requires="v">
                <p:oleObj spid="_x0000_s1026" name="Document" r:id="rId3" imgW="8877336" imgH="5825298" progId="Word.Document.12">
                  <p:embed/>
                </p:oleObj>
              </mc:Choice>
              <mc:Fallback>
                <p:oleObj name="Document" r:id="rId3" imgW="8877336" imgH="5825298" progId="Word.Document.12">
                  <p:embed/>
                  <p:pic>
                    <p:nvPicPr>
                      <p:cNvPr id="0" name=""/>
                      <p:cNvPicPr/>
                      <p:nvPr/>
                    </p:nvPicPr>
                    <p:blipFill>
                      <a:blip r:embed="rId4"/>
                      <a:stretch>
                        <a:fillRect/>
                      </a:stretch>
                    </p:blipFill>
                    <p:spPr>
                      <a:xfrm>
                        <a:off x="813655" y="125946"/>
                        <a:ext cx="7516689" cy="4930871"/>
                      </a:xfrm>
                      <a:prstGeom prst="rect">
                        <a:avLst/>
                      </a:prstGeom>
                    </p:spPr>
                  </p:pic>
                </p:oleObj>
              </mc:Fallback>
            </mc:AlternateContent>
          </a:graphicData>
        </a:graphic>
      </p:graphicFrame>
    </p:spTree>
    <p:extLst>
      <p:ext uri="{BB962C8B-B14F-4D97-AF65-F5344CB8AC3E}">
        <p14:creationId xmlns:p14="http://schemas.microsoft.com/office/powerpoint/2010/main" val="37173844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31</a:t>
            </a:fld>
            <a:endParaRPr lang="en"/>
          </a:p>
        </p:txBody>
      </p:sp>
    </p:spTree>
    <p:extLst>
      <p:ext uri="{BB962C8B-B14F-4D97-AF65-F5344CB8AC3E}">
        <p14:creationId xmlns:p14="http://schemas.microsoft.com/office/powerpoint/2010/main" val="1354907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us</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us</a:t>
            </a:r>
          </a:p>
          <a:p>
            <a:pPr marL="114300" indent="0">
              <a:buNone/>
            </a:pPr>
            <a:r>
              <a:rPr lang="en-GB" dirty="0"/>
              <a:t>SATs are obviously linked to school. Don’t be surprised if your child would prefer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32</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teachers.</a:t>
            </a:r>
          </a:p>
          <a:p>
            <a:r>
              <a:rPr lang="en-GB" dirty="0"/>
              <a:t>The adults you work with all want you to do your best.</a:t>
            </a:r>
          </a:p>
          <a:p>
            <a:r>
              <a:rPr lang="en-GB" dirty="0"/>
              <a:t>Get plenty of sleep and eat well, this will help your brain.</a:t>
            </a:r>
          </a:p>
          <a:p>
            <a:r>
              <a:rPr lang="en-GB" dirty="0"/>
              <a:t>Read all the questions carefully and circle key information.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33</a:t>
            </a:fld>
            <a:endParaRPr lang="en"/>
          </a:p>
        </p:txBody>
      </p:sp>
    </p:spTree>
    <p:extLst>
      <p:ext uri="{BB962C8B-B14F-4D97-AF65-F5344CB8AC3E}">
        <p14:creationId xmlns:p14="http://schemas.microsoft.com/office/powerpoint/2010/main" val="164356315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644</TotalTime>
  <Words>3369</Words>
  <Application>Microsoft Office PowerPoint</Application>
  <PresentationFormat>On-screen Show (16:9)</PresentationFormat>
  <Paragraphs>305</Paragraphs>
  <Slides>33</Slides>
  <Notes>24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39" baseType="lpstr">
      <vt:lpstr>Arial</vt:lpstr>
      <vt:lpstr>Cambria Math</vt:lpstr>
      <vt:lpstr>Nunito</vt:lpstr>
      <vt:lpstr>Nunito Sans SemiBold</vt:lpstr>
      <vt:lpstr>TSL</vt:lpstr>
      <vt:lpstr>Document</vt:lpstr>
      <vt:lpstr>  Year 6 SATs 2026 Presentation for Parents, Carers &amp; Guardians</vt:lpstr>
      <vt:lpstr>What are the SATs? </vt:lpstr>
      <vt:lpstr>When and how the SATs are completed</vt:lpstr>
      <vt:lpstr>Specific arrangements for SATs</vt:lpstr>
      <vt:lpstr>The results</vt:lpstr>
      <vt:lpstr>Example of raw to scaled score conversion table)</vt:lpstr>
      <vt:lpstr>Spelling, Punctuation and Grammar: Monday 11th May</vt:lpstr>
      <vt:lpstr>Spelling, Punctuation and Grammar: Paper 1</vt:lpstr>
      <vt:lpstr>Spelling, Punctuation and Grammar: Paper 1</vt:lpstr>
      <vt:lpstr>Spelling, Punctuation and Grammar: Paper 2</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Teacher Assessment Framework – Writing (there is no Writing test)</vt:lpstr>
      <vt:lpstr>PowerPoint Presentation</vt:lpstr>
      <vt:lpstr>Supporting your child in preparing for the SATs</vt:lpstr>
      <vt:lpstr>Supporting your child in preparing for the SATs</vt:lpstr>
      <vt:lpstr>PowerPoint Presentation</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staff1</dc:creator>
  <cp:lastModifiedBy>St John The Evangelist Office</cp:lastModifiedBy>
  <cp:revision>28</cp:revision>
  <dcterms:modified xsi:type="dcterms:W3CDTF">2026-02-06T13:47:44Z</dcterms:modified>
</cp:coreProperties>
</file>